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9"/>
  </p:notesMasterIdLst>
  <p:handoutMasterIdLst>
    <p:handoutMasterId r:id="rId20"/>
  </p:handoutMasterIdLst>
  <p:sldIdLst>
    <p:sldId id="351" r:id="rId5"/>
    <p:sldId id="304" r:id="rId6"/>
    <p:sldId id="352" r:id="rId7"/>
    <p:sldId id="337" r:id="rId8"/>
    <p:sldId id="339" r:id="rId9"/>
    <p:sldId id="340" r:id="rId10"/>
    <p:sldId id="353" r:id="rId11"/>
    <p:sldId id="341" r:id="rId12"/>
    <p:sldId id="343" r:id="rId13"/>
    <p:sldId id="346" r:id="rId14"/>
    <p:sldId id="347" r:id="rId15"/>
    <p:sldId id="349" r:id="rId16"/>
    <p:sldId id="350" r:id="rId17"/>
    <p:sldId id="344" r:id="rId18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94894" autoAdjust="0"/>
  </p:normalViewPr>
  <p:slideViewPr>
    <p:cSldViewPr>
      <p:cViewPr varScale="1">
        <p:scale>
          <a:sx n="65" d="100"/>
          <a:sy n="65" d="100"/>
        </p:scale>
        <p:origin x="16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4956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E0F643F-A669-E98B-3826-A326E17972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64128F5-8572-3B3C-F2D2-71D3DD82002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32E919EA-F9B4-1067-CEAC-D04C4945E88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CDE1A39E-181F-AAEA-A88F-AB4FE370CD6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6AEDD9C-E8BC-4CD0-8BED-4E97658EEB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D8BA77F8-6B03-5F73-3EEF-8FC74B43BF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375768E-D0E8-D22F-C61F-BB7A632DB9A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</a:defRPr>
            </a:lvl1pPr>
          </a:lstStyle>
          <a:p>
            <a:pPr>
              <a:defRPr/>
            </a:pPr>
            <a:fld id="{99C26407-3E37-4661-B822-9EB1D34101C2}" type="datetimeFigureOut">
              <a:rPr lang="en-US"/>
              <a:pPr>
                <a:defRPr/>
              </a:pPr>
              <a:t>12/30/2024</a:t>
            </a:fld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B55C61C0-FCF5-BB97-5903-D5E38CC75B5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9F0D6123-0E24-1C63-6955-AEAFA7CC412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F7A7E9DB-468C-4248-77FB-603B140F874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B1DC0D30-07A9-384E-6EF1-8891D07E81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EFC3319-BCFE-4DE6-80E4-E979924253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4688E28-BAF4-1872-883E-00AFDE1182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DD4F44D-1771-D5B5-C361-05868B747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9E93776-F7DF-1576-1712-13512A714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1BD09FDE-F4DF-5F73-985B-A8340B8AB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777B357A-2075-8173-93F7-BE9DCC7FAB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459932AF-345A-0E39-54BE-0C2AFC2DA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8389E0D5-E8F9-8C21-C888-7A85C5E6D3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77C259-285C-46F2-8C04-8BB7D3271555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80604F5-1F4D-22D3-EBAE-902B5CCDBE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E5623A6-3772-1671-7FAA-F645FDE580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141933E-23EA-E4E8-2E76-4131432F81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4E26419-1B35-AE75-69F8-15C1818D5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F5D63C7-C695-CD04-1420-CF80AA5B75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9FA6A6F-FAFB-710A-C598-A6118838D8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55BFC81-1A1A-9A3F-A9DF-E34ABAF8E2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37E160E-0EE8-0E81-8039-5B0E431D8F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6E8E3FA-140D-1B09-F210-7E5A97F346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810B45E-7E2E-7131-5188-BFC570B91B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CC8AD30-514C-6C9F-4250-AEE5DF6AAC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30A5064-1C3A-9E92-678D-839CEA55BE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746CD6B-04F6-D0C1-7F28-4DB8275F40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B956B55-07B7-51A3-D7A9-06602E1BB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E39D73B-3532-ED54-7EA7-FEC9016E519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13F0FF57-E903-E4E8-0C88-3B871BFA594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41937DCC-2D64-60B3-CA86-12E12FB4AD9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3C5902E4-7C58-3641-BA30-A8072E4FB88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306AC100-4051-7D20-446D-C6297AE24E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6" name="Freeform 7">
                <a:extLst>
                  <a:ext uri="{FF2B5EF4-FFF2-40B4-BE49-F238E27FC236}">
                    <a16:creationId xmlns:a16="http://schemas.microsoft.com/office/drawing/2014/main" id="{AE293A9C-A89D-65CF-8158-F705E6011D7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7" name="Freeform 8">
                <a:extLst>
                  <a:ext uri="{FF2B5EF4-FFF2-40B4-BE49-F238E27FC236}">
                    <a16:creationId xmlns:a16="http://schemas.microsoft.com/office/drawing/2014/main" id="{BF93D8E6-6588-D107-24B4-F249CBE50D8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8" name="Freeform 9">
                <a:extLst>
                  <a:ext uri="{FF2B5EF4-FFF2-40B4-BE49-F238E27FC236}">
                    <a16:creationId xmlns:a16="http://schemas.microsoft.com/office/drawing/2014/main" id="{9DF66627-A1E8-EF84-C7A4-CEA15FDE2B7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9" name="Freeform 10">
                <a:extLst>
                  <a:ext uri="{FF2B5EF4-FFF2-40B4-BE49-F238E27FC236}">
                    <a16:creationId xmlns:a16="http://schemas.microsoft.com/office/drawing/2014/main" id="{F5D82E65-A298-FB74-F377-3EA5D9E5990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" name="Freeform 11">
                <a:extLst>
                  <a:ext uri="{FF2B5EF4-FFF2-40B4-BE49-F238E27FC236}">
                    <a16:creationId xmlns:a16="http://schemas.microsoft.com/office/drawing/2014/main" id="{923FECE3-1FEA-B2A9-55C6-048BB0CAE26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" name="Freeform 12">
                <a:extLst>
                  <a:ext uri="{FF2B5EF4-FFF2-40B4-BE49-F238E27FC236}">
                    <a16:creationId xmlns:a16="http://schemas.microsoft.com/office/drawing/2014/main" id="{6FE42BF1-94C5-0A3F-7AD4-83D7283CC4D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344" name="Freeform 13">
                <a:extLst>
                  <a:ext uri="{FF2B5EF4-FFF2-40B4-BE49-F238E27FC236}">
                    <a16:creationId xmlns:a16="http://schemas.microsoft.com/office/drawing/2014/main" id="{724B9EC8-BC1F-969B-DD14-ED328F729BC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345" name="Freeform 14">
                <a:extLst>
                  <a:ext uri="{FF2B5EF4-FFF2-40B4-BE49-F238E27FC236}">
                    <a16:creationId xmlns:a16="http://schemas.microsoft.com/office/drawing/2014/main" id="{AB6C52BD-DF9E-A696-FBB6-8C374E5FE70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346" name="Freeform 15">
                <a:extLst>
                  <a:ext uri="{FF2B5EF4-FFF2-40B4-BE49-F238E27FC236}">
                    <a16:creationId xmlns:a16="http://schemas.microsoft.com/office/drawing/2014/main" id="{A625B17F-4C23-8486-A7C7-0186A45D276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347" name="Freeform 16">
                <a:extLst>
                  <a:ext uri="{FF2B5EF4-FFF2-40B4-BE49-F238E27FC236}">
                    <a16:creationId xmlns:a16="http://schemas.microsoft.com/office/drawing/2014/main" id="{E5947D4D-441B-D006-F86B-FE0FE914369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348" name="Freeform 17">
                <a:extLst>
                  <a:ext uri="{FF2B5EF4-FFF2-40B4-BE49-F238E27FC236}">
                    <a16:creationId xmlns:a16="http://schemas.microsoft.com/office/drawing/2014/main" id="{7006CAAA-BE63-A770-F3EE-6FBDCF3EFFD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349" name="Freeform 18">
                <a:extLst>
                  <a:ext uri="{FF2B5EF4-FFF2-40B4-BE49-F238E27FC236}">
                    <a16:creationId xmlns:a16="http://schemas.microsoft.com/office/drawing/2014/main" id="{17F51821-AE69-AF66-DF6F-25D534851CF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350" name="Freeform 19">
                <a:extLst>
                  <a:ext uri="{FF2B5EF4-FFF2-40B4-BE49-F238E27FC236}">
                    <a16:creationId xmlns:a16="http://schemas.microsoft.com/office/drawing/2014/main" id="{3646FFEA-8F77-9E04-3C61-CE1D8D86D82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7" name="Freeform 20">
              <a:extLst>
                <a:ext uri="{FF2B5EF4-FFF2-40B4-BE49-F238E27FC236}">
                  <a16:creationId xmlns:a16="http://schemas.microsoft.com/office/drawing/2014/main" id="{668E8129-BA5A-03C4-F2AA-C4103C94A9A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Freeform 21">
              <a:extLst>
                <a:ext uri="{FF2B5EF4-FFF2-40B4-BE49-F238E27FC236}">
                  <a16:creationId xmlns:a16="http://schemas.microsoft.com/office/drawing/2014/main" id="{291D7EBE-2997-9873-4C33-4A69DF608A8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AB1F8809-D3C6-0D83-9E9D-8BEA35C4988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Freeform 23">
              <a:extLst>
                <a:ext uri="{FF2B5EF4-FFF2-40B4-BE49-F238E27FC236}">
                  <a16:creationId xmlns:a16="http://schemas.microsoft.com/office/drawing/2014/main" id="{F8A77A55-FC54-DA50-D058-AF928C62D84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Freeform 24">
              <a:extLst>
                <a:ext uri="{FF2B5EF4-FFF2-40B4-BE49-F238E27FC236}">
                  <a16:creationId xmlns:a16="http://schemas.microsoft.com/office/drawing/2014/main" id="{59997B60-2413-9C6C-F964-7274085E61B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Freeform 25">
              <a:extLst>
                <a:ext uri="{FF2B5EF4-FFF2-40B4-BE49-F238E27FC236}">
                  <a16:creationId xmlns:a16="http://schemas.microsoft.com/office/drawing/2014/main" id="{A8661423-68AA-DDD9-62C9-BAD8E16A5F7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Freeform 26">
              <a:extLst>
                <a:ext uri="{FF2B5EF4-FFF2-40B4-BE49-F238E27FC236}">
                  <a16:creationId xmlns:a16="http://schemas.microsoft.com/office/drawing/2014/main" id="{4A48ED34-5F8B-F0AB-4270-F6814C0419C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6D15EDDE-E044-347E-B6FD-C28384A627E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Line 28">
              <a:extLst>
                <a:ext uri="{FF2B5EF4-FFF2-40B4-BE49-F238E27FC236}">
                  <a16:creationId xmlns:a16="http://schemas.microsoft.com/office/drawing/2014/main" id="{F656B51A-9DFE-721A-D787-703F8F7147C7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Line 29">
              <a:extLst>
                <a:ext uri="{FF2B5EF4-FFF2-40B4-BE49-F238E27FC236}">
                  <a16:creationId xmlns:a16="http://schemas.microsoft.com/office/drawing/2014/main" id="{2C6309DA-8DD8-039C-DEBF-1673510FCFD2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Line 30">
              <a:extLst>
                <a:ext uri="{FF2B5EF4-FFF2-40B4-BE49-F238E27FC236}">
                  <a16:creationId xmlns:a16="http://schemas.microsoft.com/office/drawing/2014/main" id="{E5F215BC-3A4E-B865-F288-C44849D1818E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8" name="Group 31">
              <a:extLst>
                <a:ext uri="{FF2B5EF4-FFF2-40B4-BE49-F238E27FC236}">
                  <a16:creationId xmlns:a16="http://schemas.microsoft.com/office/drawing/2014/main" id="{B13D128D-CA59-EA59-1EC4-AAEDE0267F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1" name="Line 32">
                <a:extLst>
                  <a:ext uri="{FF2B5EF4-FFF2-40B4-BE49-F238E27FC236}">
                    <a16:creationId xmlns:a16="http://schemas.microsoft.com/office/drawing/2014/main" id="{DAF4D36C-6747-6467-CD3F-28F0F949711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2" name="Line 33">
                <a:extLst>
                  <a:ext uri="{FF2B5EF4-FFF2-40B4-BE49-F238E27FC236}">
                    <a16:creationId xmlns:a16="http://schemas.microsoft.com/office/drawing/2014/main" id="{0F8EC52A-AD14-68ED-B7E2-F1C8A39358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3" name="Line 34">
                <a:extLst>
                  <a:ext uri="{FF2B5EF4-FFF2-40B4-BE49-F238E27FC236}">
                    <a16:creationId xmlns:a16="http://schemas.microsoft.com/office/drawing/2014/main" id="{F9249443-407B-89D3-6401-D0B483914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4" name="Line 35">
                <a:extLst>
                  <a:ext uri="{FF2B5EF4-FFF2-40B4-BE49-F238E27FC236}">
                    <a16:creationId xmlns:a16="http://schemas.microsoft.com/office/drawing/2014/main" id="{EB83E10D-7F4A-30B0-663A-0103FA1A2BB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5" name="Line 36">
                <a:extLst>
                  <a:ext uri="{FF2B5EF4-FFF2-40B4-BE49-F238E27FC236}">
                    <a16:creationId xmlns:a16="http://schemas.microsoft.com/office/drawing/2014/main" id="{7E9B0CE7-A0D5-069F-C68E-F3300B6B25C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9" name="Line 37">
              <a:extLst>
                <a:ext uri="{FF2B5EF4-FFF2-40B4-BE49-F238E27FC236}">
                  <a16:creationId xmlns:a16="http://schemas.microsoft.com/office/drawing/2014/main" id="{B3D4FF76-F070-D859-46F2-4102A702C831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Line 38">
              <a:extLst>
                <a:ext uri="{FF2B5EF4-FFF2-40B4-BE49-F238E27FC236}">
                  <a16:creationId xmlns:a16="http://schemas.microsoft.com/office/drawing/2014/main" id="{5A0ABD28-12ED-A170-00C2-FEFAFCD85F73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33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53" name="Rectangle 41">
            <a:extLst>
              <a:ext uri="{FF2B5EF4-FFF2-40B4-BE49-F238E27FC236}">
                <a16:creationId xmlns:a16="http://schemas.microsoft.com/office/drawing/2014/main" id="{5608CDFC-EE07-826D-684C-3EA2218AAF0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54" name="Rectangle 42">
            <a:extLst>
              <a:ext uri="{FF2B5EF4-FFF2-40B4-BE49-F238E27FC236}">
                <a16:creationId xmlns:a16="http://schemas.microsoft.com/office/drawing/2014/main" id="{F6DE473D-7656-6780-C522-EE63543F2D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55" name="Rectangle 43">
            <a:extLst>
              <a:ext uri="{FF2B5EF4-FFF2-40B4-BE49-F238E27FC236}">
                <a16:creationId xmlns:a16="http://schemas.microsoft.com/office/drawing/2014/main" id="{B2D42076-4FCE-6FB0-0962-EB37A003FE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D6DD9-EAC2-41AE-897B-E601D8AC09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5361354"/>
      </p:ext>
    </p:extLst>
  </p:cSld>
  <p:clrMapOvr>
    <a:masterClrMapping/>
  </p:clrMapOvr>
  <p:transition spd="slow"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1F903-EFC7-6175-DBB0-798053FD2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7D07C-C24D-6F42-F9C9-147B2EC4E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B6531-FDB7-7F6E-93A9-A4D9D9322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43E9F-C862-4CE3-A05A-D1515BAC72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841859"/>
      </p:ext>
    </p:extLst>
  </p:cSld>
  <p:clrMapOvr>
    <a:masterClrMapping/>
  </p:clrMapOvr>
  <p:transition spd="slow"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DFD65-4573-698F-9B35-249011D29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47F50-0226-92C1-F1BE-929674E6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2FEE9-9E65-4200-59D6-B3FEC8B1D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392E9-D94D-4A5A-9F40-573ED487BF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678346"/>
      </p:ext>
    </p:extLst>
  </p:cSld>
  <p:clrMapOvr>
    <a:masterClrMapping/>
  </p:clrMapOvr>
  <p:transition spd="slow">
    <p:cover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E4B35C-37D2-F7E8-09CC-A6026B11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2EC4F2-3AA1-E56B-05DB-90FADA1D8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6617DE-1592-C81A-82D5-4B9C1FFD2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EF0F6-D260-4242-9FA0-E9C3CD2F2C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756726"/>
      </p:ext>
    </p:extLst>
  </p:cSld>
  <p:clrMapOvr>
    <a:masterClrMapping/>
  </p:clrMapOvr>
  <p:transition spd="slow"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1BEC0-1FDB-11EA-E967-7E2136703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23BE7-1F4E-A9C7-DB95-A3387DA1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24F91-0F2F-022E-5C8A-F5973FB1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3D664-2935-44EE-B723-D7A0A8FEC0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400023"/>
      </p:ext>
    </p:extLst>
  </p:cSld>
  <p:clrMapOvr>
    <a:masterClrMapping/>
  </p:clrMapOvr>
  <p:transition spd="slow"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DBCDC-2124-D151-4C6C-ADD20DA2C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4669A-9B23-6F34-3BB8-7DC9FB43D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4F1F-043F-FD90-8EA8-E2996C96D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8F6A6-976C-429A-A095-F7C87A4AE7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106729"/>
      </p:ext>
    </p:extLst>
  </p:cSld>
  <p:clrMapOvr>
    <a:masterClrMapping/>
  </p:clrMapOvr>
  <p:transition spd="slow"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840B4-02F3-8674-A022-31D3AE150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D8518F-B8BD-82A5-42F6-46B00CC28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74F44-C5A8-135A-9896-FD9774AF4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F0749-76C9-4D06-B366-4512A56014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4976920"/>
      </p:ext>
    </p:extLst>
  </p:cSld>
  <p:clrMapOvr>
    <a:masterClrMapping/>
  </p:clrMapOvr>
  <p:transition spd="slow"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8BB70-2F3A-458C-F4DE-65206B51A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FBF853-C6E7-D0BD-2072-EAF38C7AC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B8A81B-4027-2C11-1DC5-1F35C77EB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AC0BB-BCBF-47E6-9E74-8865B633F7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148748"/>
      </p:ext>
    </p:extLst>
  </p:cSld>
  <p:clrMapOvr>
    <a:masterClrMapping/>
  </p:clrMapOvr>
  <p:transition spd="slow"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B2CDF-AE4A-5197-AE78-A7B8DFD76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E8BD08-44F1-E327-A07D-C77868590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96274E-288A-F98D-CE33-F3A61CAA9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ED0EF-7C41-417E-9F68-D2CD25A56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3939904"/>
      </p:ext>
    </p:extLst>
  </p:cSld>
  <p:clrMapOvr>
    <a:masterClrMapping/>
  </p:clrMapOvr>
  <p:transition spd="slow"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8507D9-CD1A-7271-BECE-18FA59AE6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535FB-4314-9184-1733-0D0F6FD48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546605-BF60-5D25-AEDE-151F184E7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597EB-77DC-43A2-BD2D-9DF82FF442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518136"/>
      </p:ext>
    </p:extLst>
  </p:cSld>
  <p:clrMapOvr>
    <a:masterClrMapping/>
  </p:clrMapOvr>
  <p:transition spd="slow"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0F42E-186C-1D26-C334-AF72B58A3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E7D51-C42D-28E2-A486-6D2A1BCCC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C191-1CE6-3EB6-DB11-F2E4B4D0E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41204-1B73-4F9A-82E9-8E1707F6CE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251714"/>
      </p:ext>
    </p:extLst>
  </p:cSld>
  <p:clrMapOvr>
    <a:masterClrMapping/>
  </p:clrMapOvr>
  <p:transition spd="slow"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058ACC-6C3A-A1F6-B0DD-1D9F88C79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9E8A7-4950-6E57-2782-23D61D018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F8F02-1F1B-F975-B437-C24C85F12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BFE61-9C59-439B-A40D-7FF7D08B85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8968456"/>
      </p:ext>
    </p:extLst>
  </p:cSld>
  <p:clrMapOvr>
    <a:masterClrMapping/>
  </p:clrMapOvr>
  <p:transition spd="slow"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746CB66-C146-1393-1517-4DE7259A7419}"/>
              </a:ext>
            </a:extLst>
          </p:cNvPr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2291" name="Freeform 3">
              <a:extLst>
                <a:ext uri="{FF2B5EF4-FFF2-40B4-BE49-F238E27FC236}">
                  <a16:creationId xmlns:a16="http://schemas.microsoft.com/office/drawing/2014/main" id="{102B7E6F-0C1C-73A7-D37E-36341CC12DE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292" name="Freeform 4">
              <a:extLst>
                <a:ext uri="{FF2B5EF4-FFF2-40B4-BE49-F238E27FC236}">
                  <a16:creationId xmlns:a16="http://schemas.microsoft.com/office/drawing/2014/main" id="{467A4707-51EF-7C58-9899-CB8AA736059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293" name="Freeform 5">
              <a:extLst>
                <a:ext uri="{FF2B5EF4-FFF2-40B4-BE49-F238E27FC236}">
                  <a16:creationId xmlns:a16="http://schemas.microsoft.com/office/drawing/2014/main" id="{BDF8006F-BF55-1A5F-C252-8A21D79C55B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035" name="Group 6">
              <a:extLst>
                <a:ext uri="{FF2B5EF4-FFF2-40B4-BE49-F238E27FC236}">
                  <a16:creationId xmlns:a16="http://schemas.microsoft.com/office/drawing/2014/main" id="{DF2BBF8F-2A63-3F29-0A0A-66C8669BC7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2295" name="Freeform 7">
                <a:extLst>
                  <a:ext uri="{FF2B5EF4-FFF2-40B4-BE49-F238E27FC236}">
                    <a16:creationId xmlns:a16="http://schemas.microsoft.com/office/drawing/2014/main" id="{5B1159CB-2827-D937-0114-08310118E4F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296" name="Freeform 8">
                <a:extLst>
                  <a:ext uri="{FF2B5EF4-FFF2-40B4-BE49-F238E27FC236}">
                    <a16:creationId xmlns:a16="http://schemas.microsoft.com/office/drawing/2014/main" id="{F99F8737-02C0-8496-F9B1-1CB80B3C346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297" name="Freeform 9">
                <a:extLst>
                  <a:ext uri="{FF2B5EF4-FFF2-40B4-BE49-F238E27FC236}">
                    <a16:creationId xmlns:a16="http://schemas.microsoft.com/office/drawing/2014/main" id="{BDD5D99B-4CF1-0630-29F9-39A9ED42FA4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298" name="Freeform 10">
                <a:extLst>
                  <a:ext uri="{FF2B5EF4-FFF2-40B4-BE49-F238E27FC236}">
                    <a16:creationId xmlns:a16="http://schemas.microsoft.com/office/drawing/2014/main" id="{9995F602-C795-7C4D-1B16-2994AEED892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299" name="Freeform 11">
                <a:extLst>
                  <a:ext uri="{FF2B5EF4-FFF2-40B4-BE49-F238E27FC236}">
                    <a16:creationId xmlns:a16="http://schemas.microsoft.com/office/drawing/2014/main" id="{3BA7245E-E9F2-EBFB-8C0B-F917F44F440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00" name="Freeform 12">
                <a:extLst>
                  <a:ext uri="{FF2B5EF4-FFF2-40B4-BE49-F238E27FC236}">
                    <a16:creationId xmlns:a16="http://schemas.microsoft.com/office/drawing/2014/main" id="{2EB820AC-1B44-0C0F-7538-8210C0ADB83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01" name="Freeform 13">
                <a:extLst>
                  <a:ext uri="{FF2B5EF4-FFF2-40B4-BE49-F238E27FC236}">
                    <a16:creationId xmlns:a16="http://schemas.microsoft.com/office/drawing/2014/main" id="{7FDAC4F1-DEA5-B2E9-A484-0AC773E8913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02" name="Freeform 14">
                <a:extLst>
                  <a:ext uri="{FF2B5EF4-FFF2-40B4-BE49-F238E27FC236}">
                    <a16:creationId xmlns:a16="http://schemas.microsoft.com/office/drawing/2014/main" id="{62F71053-B46E-44B3-405B-34FBF25147E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03" name="Freeform 15">
                <a:extLst>
                  <a:ext uri="{FF2B5EF4-FFF2-40B4-BE49-F238E27FC236}">
                    <a16:creationId xmlns:a16="http://schemas.microsoft.com/office/drawing/2014/main" id="{1F909B0D-7089-4EB5-0FC6-20A68967C9E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04" name="Freeform 16">
                <a:extLst>
                  <a:ext uri="{FF2B5EF4-FFF2-40B4-BE49-F238E27FC236}">
                    <a16:creationId xmlns:a16="http://schemas.microsoft.com/office/drawing/2014/main" id="{63557021-67A5-F555-3F9E-2E557671D31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05" name="Freeform 17">
                <a:extLst>
                  <a:ext uri="{FF2B5EF4-FFF2-40B4-BE49-F238E27FC236}">
                    <a16:creationId xmlns:a16="http://schemas.microsoft.com/office/drawing/2014/main" id="{762428D3-756A-3696-8A47-E37F0AAF600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06" name="Freeform 18">
                <a:extLst>
                  <a:ext uri="{FF2B5EF4-FFF2-40B4-BE49-F238E27FC236}">
                    <a16:creationId xmlns:a16="http://schemas.microsoft.com/office/drawing/2014/main" id="{B3285D93-F229-884A-ECCD-983F616F692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07" name="Freeform 19">
                <a:extLst>
                  <a:ext uri="{FF2B5EF4-FFF2-40B4-BE49-F238E27FC236}">
                    <a16:creationId xmlns:a16="http://schemas.microsoft.com/office/drawing/2014/main" id="{019CFBA4-6CFF-8240-5924-0781C333B61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2308" name="Freeform 20">
              <a:extLst>
                <a:ext uri="{FF2B5EF4-FFF2-40B4-BE49-F238E27FC236}">
                  <a16:creationId xmlns:a16="http://schemas.microsoft.com/office/drawing/2014/main" id="{61263724-7EB3-9AC9-F753-7DC9D62D2C8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09" name="Freeform 21">
              <a:extLst>
                <a:ext uri="{FF2B5EF4-FFF2-40B4-BE49-F238E27FC236}">
                  <a16:creationId xmlns:a16="http://schemas.microsoft.com/office/drawing/2014/main" id="{F28D0780-8FE9-414C-6B74-6193AEC84F8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10" name="Freeform 22">
              <a:extLst>
                <a:ext uri="{FF2B5EF4-FFF2-40B4-BE49-F238E27FC236}">
                  <a16:creationId xmlns:a16="http://schemas.microsoft.com/office/drawing/2014/main" id="{80E62235-D1A5-1A86-F909-65A865379F1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11" name="Freeform 23">
              <a:extLst>
                <a:ext uri="{FF2B5EF4-FFF2-40B4-BE49-F238E27FC236}">
                  <a16:creationId xmlns:a16="http://schemas.microsoft.com/office/drawing/2014/main" id="{9B45498E-7666-B44D-8792-3DFC352BEE0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12" name="Freeform 24">
              <a:extLst>
                <a:ext uri="{FF2B5EF4-FFF2-40B4-BE49-F238E27FC236}">
                  <a16:creationId xmlns:a16="http://schemas.microsoft.com/office/drawing/2014/main" id="{B7CCF844-7E64-7E28-B74C-6891845F09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13" name="Freeform 25">
              <a:extLst>
                <a:ext uri="{FF2B5EF4-FFF2-40B4-BE49-F238E27FC236}">
                  <a16:creationId xmlns:a16="http://schemas.microsoft.com/office/drawing/2014/main" id="{CAAD7130-15A9-5B47-702D-0750FC26213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14" name="Freeform 26">
              <a:extLst>
                <a:ext uri="{FF2B5EF4-FFF2-40B4-BE49-F238E27FC236}">
                  <a16:creationId xmlns:a16="http://schemas.microsoft.com/office/drawing/2014/main" id="{41E3609F-C011-6A53-958B-348E87ED459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15" name="Freeform 27">
              <a:extLst>
                <a:ext uri="{FF2B5EF4-FFF2-40B4-BE49-F238E27FC236}">
                  <a16:creationId xmlns:a16="http://schemas.microsoft.com/office/drawing/2014/main" id="{353082FE-7920-9B78-7F2F-914FB239E9B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16" name="Line 28">
              <a:extLst>
                <a:ext uri="{FF2B5EF4-FFF2-40B4-BE49-F238E27FC236}">
                  <a16:creationId xmlns:a16="http://schemas.microsoft.com/office/drawing/2014/main" id="{BDA0BC89-F1F2-844C-08D8-4F2B4083809E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17" name="Line 29">
              <a:extLst>
                <a:ext uri="{FF2B5EF4-FFF2-40B4-BE49-F238E27FC236}">
                  <a16:creationId xmlns:a16="http://schemas.microsoft.com/office/drawing/2014/main" id="{E68FD9AE-EA89-3AE8-21B7-39520F747BAD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18" name="Line 30">
              <a:extLst>
                <a:ext uri="{FF2B5EF4-FFF2-40B4-BE49-F238E27FC236}">
                  <a16:creationId xmlns:a16="http://schemas.microsoft.com/office/drawing/2014/main" id="{54680503-36C7-A1D0-267B-68861E61B9EB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047" name="Group 31">
              <a:extLst>
                <a:ext uri="{FF2B5EF4-FFF2-40B4-BE49-F238E27FC236}">
                  <a16:creationId xmlns:a16="http://schemas.microsoft.com/office/drawing/2014/main" id="{28DEA061-80C2-327D-D973-4CC90DE5ED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2320" name="Line 32">
                <a:extLst>
                  <a:ext uri="{FF2B5EF4-FFF2-40B4-BE49-F238E27FC236}">
                    <a16:creationId xmlns:a16="http://schemas.microsoft.com/office/drawing/2014/main" id="{9B4640AD-1BF9-C998-19DB-D74218FB475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21" name="Line 33">
                <a:extLst>
                  <a:ext uri="{FF2B5EF4-FFF2-40B4-BE49-F238E27FC236}">
                    <a16:creationId xmlns:a16="http://schemas.microsoft.com/office/drawing/2014/main" id="{896EF5A1-6D65-0227-A8B5-2B246D7E4A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22" name="Line 34">
                <a:extLst>
                  <a:ext uri="{FF2B5EF4-FFF2-40B4-BE49-F238E27FC236}">
                    <a16:creationId xmlns:a16="http://schemas.microsoft.com/office/drawing/2014/main" id="{BC14C315-4894-AF4C-7167-8E67CA20C4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23" name="Line 35">
                <a:extLst>
                  <a:ext uri="{FF2B5EF4-FFF2-40B4-BE49-F238E27FC236}">
                    <a16:creationId xmlns:a16="http://schemas.microsoft.com/office/drawing/2014/main" id="{59917E87-A787-BA1F-D8C9-B8D576159DC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24" name="Line 36">
                <a:extLst>
                  <a:ext uri="{FF2B5EF4-FFF2-40B4-BE49-F238E27FC236}">
                    <a16:creationId xmlns:a16="http://schemas.microsoft.com/office/drawing/2014/main" id="{5FFD1903-ABA8-0759-55D4-1EC4BEBABAE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2325" name="Line 37">
              <a:extLst>
                <a:ext uri="{FF2B5EF4-FFF2-40B4-BE49-F238E27FC236}">
                  <a16:creationId xmlns:a16="http://schemas.microsoft.com/office/drawing/2014/main" id="{BD7D610C-2428-BDFC-1F08-8EC42F09CEE2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26" name="Line 38">
              <a:extLst>
                <a:ext uri="{FF2B5EF4-FFF2-40B4-BE49-F238E27FC236}">
                  <a16:creationId xmlns:a16="http://schemas.microsoft.com/office/drawing/2014/main" id="{B55F5BDB-B87D-976D-3D13-47FF2483A0AB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327" name="Rectangle 39">
            <a:extLst>
              <a:ext uri="{FF2B5EF4-FFF2-40B4-BE49-F238E27FC236}">
                <a16:creationId xmlns:a16="http://schemas.microsoft.com/office/drawing/2014/main" id="{846CE7E9-231E-B20B-175B-69C0D8AC2E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328" name="Rectangle 40">
            <a:extLst>
              <a:ext uri="{FF2B5EF4-FFF2-40B4-BE49-F238E27FC236}">
                <a16:creationId xmlns:a16="http://schemas.microsoft.com/office/drawing/2014/main" id="{0DB22B9B-BA35-07A0-4278-FD593F9177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29" name="Rectangle 41">
            <a:extLst>
              <a:ext uri="{FF2B5EF4-FFF2-40B4-BE49-F238E27FC236}">
                <a16:creationId xmlns:a16="http://schemas.microsoft.com/office/drawing/2014/main" id="{720321F5-2D2C-C93A-4A27-CFD67FCDCD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30" name="Rectangle 42">
            <a:extLst>
              <a:ext uri="{FF2B5EF4-FFF2-40B4-BE49-F238E27FC236}">
                <a16:creationId xmlns:a16="http://schemas.microsoft.com/office/drawing/2014/main" id="{39717304-C745-74EA-8FDA-9EAD5DEF4F9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D215400-2EE3-4218-B4E8-3DA87E4C0E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2331" name="Rectangle 43">
            <a:extLst>
              <a:ext uri="{FF2B5EF4-FFF2-40B4-BE49-F238E27FC236}">
                <a16:creationId xmlns:a16="http://schemas.microsoft.com/office/drawing/2014/main" id="{3A7E10B9-F746-10CE-373E-948730744E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018" r:id="rId1"/>
    <p:sldLayoutId id="2147485019" r:id="rId2"/>
    <p:sldLayoutId id="2147485020" r:id="rId3"/>
    <p:sldLayoutId id="2147485021" r:id="rId4"/>
    <p:sldLayoutId id="2147485022" r:id="rId5"/>
    <p:sldLayoutId id="2147485023" r:id="rId6"/>
    <p:sldLayoutId id="2147485024" r:id="rId7"/>
    <p:sldLayoutId id="2147485025" r:id="rId8"/>
    <p:sldLayoutId id="2147485026" r:id="rId9"/>
    <p:sldLayoutId id="2147485027" r:id="rId10"/>
    <p:sldLayoutId id="2147485028" r:id="rId11"/>
    <p:sldLayoutId id="2147485029" r:id="rId12"/>
  </p:sldLayoutIdLst>
  <p:transition spd="slow">
    <p:cover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s://www.simplyimpressions.com/collections/bismillah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mplyimpressions.com/collections/bismillah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6" name="Rectangle 8">
            <a:extLst>
              <a:ext uri="{FF2B5EF4-FFF2-40B4-BE49-F238E27FC236}">
                <a16:creationId xmlns:a16="http://schemas.microsoft.com/office/drawing/2014/main" id="{3AB861A4-D4BF-C451-A8AB-243844814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90800"/>
            <a:ext cx="914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defRPr/>
            </a:pPr>
            <a:r>
              <a:rPr lang="ar-AE" sz="6000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  <a:hlinkClick r:id="rId4"/>
              </a:rPr>
              <a:t>بِسْمِ اللهِ الرَّحْمٰنِ الرَّحِيْمِ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>
            <a:extLst>
              <a:ext uri="{FF2B5EF4-FFF2-40B4-BE49-F238E27FC236}">
                <a16:creationId xmlns:a16="http://schemas.microsoft.com/office/drawing/2014/main" id="{7C687160-C438-4EDD-242B-015FB6BFC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Arial Rounded MT Bold" panose="020F0704030504030204" pitchFamily="34" charset="0"/>
              </a:rPr>
              <a:t>Research Progress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C69864D-E187-4613-FBA2-E3760B71951D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397000"/>
          <a:ext cx="8839200" cy="7794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9463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Title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of Research 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0" marB="456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0" marB="456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B24DC92-EA76-A9F4-4EB5-2B754E41E388}"/>
              </a:ext>
            </a:extLst>
          </p:cNvPr>
          <p:cNvGraphicFramePr>
            <a:graphicFrameLocks noGrp="1"/>
          </p:cNvGraphicFramePr>
          <p:nvPr/>
        </p:nvGraphicFramePr>
        <p:xfrm>
          <a:off x="160338" y="2514600"/>
          <a:ext cx="8809037" cy="40290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9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Progress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of Research 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8" marR="91428" marT="45727" marB="45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Tasks for Next Six Months </a:t>
                      </a:r>
                    </a:p>
                  </a:txBody>
                  <a:tcPr marL="91428" marR="91428" marT="45727" marB="45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177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8" marR="91428" marT="45727" marB="45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8" marR="91428" marT="45727" marB="45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C42C15FE-FE3F-BAFA-5874-99DDFB407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Summary of Publications 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(Uptodate)</a:t>
            </a:r>
            <a:endParaRPr lang="en-US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B86F6D-750E-5F78-768E-665DD2D4850E}"/>
              </a:ext>
            </a:extLst>
          </p:cNvPr>
          <p:cNvSpPr txBox="1"/>
          <p:nvPr/>
        </p:nvSpPr>
        <p:spPr>
          <a:xfrm>
            <a:off x="225425" y="1371600"/>
            <a:ext cx="61722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Journal Publications Detail (PhD student should be 1</a:t>
            </a:r>
            <a:r>
              <a:rPr lang="en-US" b="1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</a:t>
            </a: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author)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A09F03-682F-7327-22F6-CCC4D713EA66}"/>
              </a:ext>
            </a:extLst>
          </p:cNvPr>
          <p:cNvSpPr txBox="1"/>
          <p:nvPr/>
        </p:nvSpPr>
        <p:spPr>
          <a:xfrm>
            <a:off x="225425" y="3886200"/>
            <a:ext cx="68611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Conference Publication detail (PhD student should be 1</a:t>
            </a:r>
            <a:r>
              <a:rPr lang="en-US" b="1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</a:t>
            </a: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author)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DB6C2476-7DE0-D960-9FDF-4E0A4687671A}"/>
              </a:ext>
            </a:extLst>
          </p:cNvPr>
          <p:cNvGraphicFramePr>
            <a:graphicFrameLocks noGrp="1"/>
          </p:cNvGraphicFramePr>
          <p:nvPr/>
        </p:nvGraphicFramePr>
        <p:xfrm>
          <a:off x="225425" y="1752600"/>
          <a:ext cx="8689975" cy="2147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6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4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5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S.No</a:t>
                      </a:r>
                      <a:endParaRPr lang="en-US" sz="1800" b="1" kern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Title</a:t>
                      </a: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Accepted/Published</a:t>
                      </a: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Submitted</a:t>
                      </a: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959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959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959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959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813811-B677-EC86-AD48-3B55D0319CCF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4419600"/>
          <a:ext cx="8689975" cy="2147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6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1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2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5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S.No</a:t>
                      </a:r>
                      <a:endParaRPr lang="en-US" sz="1800" b="1" kern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Title</a:t>
                      </a: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Accepted/Published</a:t>
                      </a: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Submitted</a:t>
                      </a: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959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959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959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959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07" marB="4570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15854025-D8F1-5F2E-D575-930F590A6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Nust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PhD Fellowship (NPF)</a:t>
            </a:r>
          </a:p>
          <a:p>
            <a:pPr algn="ctr" eaLnBrk="1" hangingPunct="1"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(Duties Performed till date)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AFED0E0D-EC34-D713-565F-E13CF9D5675A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371600"/>
          <a:ext cx="8763000" cy="5257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0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0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5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3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798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S.No</a:t>
                      </a:r>
                      <a:endParaRPr lang="en-US" sz="1800" b="1" kern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Duties</a:t>
                      </a: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Faculty Name/Lab/Course</a:t>
                      </a: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Cr </a:t>
                      </a:r>
                      <a:r>
                        <a:rPr lang="en-US" sz="1800" b="1" kern="120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hrs</a:t>
                      </a:r>
                      <a:endParaRPr lang="en-US" sz="1800" b="1" kern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Semester</a:t>
                      </a: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TA</a:t>
                      </a: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Dr Imran</a:t>
                      </a: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Fall 2022</a:t>
                      </a: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16" marB="457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>
            <a:extLst>
              <a:ext uri="{FF2B5EF4-FFF2-40B4-BE49-F238E27FC236}">
                <a16:creationId xmlns:a16="http://schemas.microsoft.com/office/drawing/2014/main" id="{9FA66F1D-CBD0-54B5-1095-7510BCE38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2514600"/>
            <a:ext cx="914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defRPr/>
            </a:pPr>
            <a:r>
              <a:rPr lang="en-US" sz="8800" u="sng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  <a:hlinkClick r:id="rId3"/>
              </a:rPr>
              <a:t>THANK YOU</a:t>
            </a:r>
            <a:endParaRPr lang="ar-AE" sz="8800" u="sng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  <a:hlinkClick r:id="rId3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6" name="Rectangle 8">
            <a:extLst>
              <a:ext uri="{FF2B5EF4-FFF2-40B4-BE49-F238E27FC236}">
                <a16:creationId xmlns:a16="http://schemas.microsoft.com/office/drawing/2014/main" id="{167D5082-425C-2F5C-A03F-F18E4FC8E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05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sz="4400" dirty="0">
                <a:latin typeface="Arial Rounded MT Bold" pitchFamily="34" charset="0"/>
              </a:rPr>
              <a:t>Expenditure Statement Report PhD Students 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(In Case of  Sponsored Student Only)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594BA98-1E1B-C1A7-297E-7E266886C5A0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2438400"/>
          <a:ext cx="8856663" cy="2560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25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1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465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01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Name of Student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7" marR="91437" marT="45726" marB="457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7" marR="91437" marT="45726" marB="457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Scholarship Scheme </a:t>
                      </a:r>
                    </a:p>
                  </a:txBody>
                  <a:tcPr marL="91437" marR="91437" marT="45726" marB="457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7" marR="91437" marT="45726" marB="457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Date of Award </a:t>
                      </a:r>
                    </a:p>
                  </a:txBody>
                  <a:tcPr marL="91437" marR="91437" marT="45726" marB="457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7" marR="91437" marT="45726" marB="457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60">
                <a:tc gridSpan="2"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Opening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Balance as on 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7" marR="91437" marT="45726" marB="457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Date</a:t>
                      </a:r>
                    </a:p>
                  </a:txBody>
                  <a:tcPr marL="91437" marR="91437" marT="45726" marB="457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7" marR="91437" marT="45726" marB="457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Rs</a:t>
                      </a:r>
                    </a:p>
                  </a:txBody>
                  <a:tcPr marL="91437" marR="91437" marT="45726" marB="457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7" marR="91437" marT="45726" marB="457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5E009CB-DE4E-3A5B-D9F3-5B0FC30560F9}"/>
              </a:ext>
            </a:extLst>
          </p:cNvPr>
          <p:cNvGraphicFramePr>
            <a:graphicFrameLocks noGrp="1"/>
          </p:cNvGraphicFramePr>
          <p:nvPr/>
        </p:nvGraphicFramePr>
        <p:xfrm>
          <a:off x="160338" y="5638800"/>
          <a:ext cx="8848725" cy="83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2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8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8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0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Fund Allocated </a:t>
                      </a:r>
                    </a:p>
                  </a:txBody>
                  <a:tcPr marL="91433" marR="914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rgbClr val="00000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91433" marR="914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Fund Utilized </a:t>
                      </a:r>
                    </a:p>
                  </a:txBody>
                  <a:tcPr marL="91433" marR="914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rgbClr val="00000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91433" marR="914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Balance </a:t>
                      </a:r>
                    </a:p>
                  </a:txBody>
                  <a:tcPr marL="91433" marR="914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rgbClr val="00000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91433" marR="914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8955" name="TextBox 5">
            <a:extLst>
              <a:ext uri="{FF2B5EF4-FFF2-40B4-BE49-F238E27FC236}">
                <a16:creationId xmlns:a16="http://schemas.microsoft.com/office/drawing/2014/main" id="{61AF34B6-7B99-1C4C-14D7-AE0A663E8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81600"/>
            <a:ext cx="403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Allocation /Scholarship Details </a:t>
            </a:r>
          </a:p>
        </p:txBody>
      </p:sp>
      <p:sp>
        <p:nvSpPr>
          <p:cNvPr id="38956" name="TextBox 6">
            <a:extLst>
              <a:ext uri="{FF2B5EF4-FFF2-40B4-BE49-F238E27FC236}">
                <a16:creationId xmlns:a16="http://schemas.microsoft.com/office/drawing/2014/main" id="{AC3987AE-CC8B-50DC-E4B7-9247C489D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57400"/>
            <a:ext cx="403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/Scholarship Details  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17C4E-3B3A-2DF6-045B-F9D1B7E900F8}"/>
              </a:ext>
            </a:extLst>
          </p:cNvPr>
          <p:cNvSpPr>
            <a:spLocks noGrp="1"/>
          </p:cNvSpPr>
          <p:nvPr>
            <p:ph type="ctrTitle" sz="quarter" idx="4294967295"/>
          </p:nvPr>
        </p:nvSpPr>
        <p:spPr>
          <a:xfrm>
            <a:off x="0" y="1692275"/>
            <a:ext cx="7772400" cy="1736725"/>
          </a:xfrm>
        </p:spPr>
        <p:txBody>
          <a:bodyPr/>
          <a:lstStyle/>
          <a:p>
            <a:pPr>
              <a:defRPr/>
            </a:pPr>
            <a:br>
              <a:rPr lang="en-US" dirty="0"/>
            </a:br>
            <a:endParaRPr lang="en-US" dirty="0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1E0CC209-32DC-CD11-3DB0-57017C990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57400"/>
            <a:ext cx="9144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Annual Research Progress Seminar</a:t>
            </a:r>
          </a:p>
          <a:p>
            <a:pPr algn="ctr" eaLnBrk="1" hangingPunct="1">
              <a:defRPr/>
            </a:pPr>
            <a:r>
              <a:rPr 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PhD Student </a:t>
            </a:r>
          </a:p>
          <a:p>
            <a:pPr algn="ctr" eaLnBrk="1" hangingPunct="1">
              <a:defRPr/>
            </a:pPr>
            <a:endParaRPr lang="en-US" sz="4000" b="1" u="sng" dirty="0">
              <a:solidFill>
                <a:srgbClr val="000000"/>
              </a:solidFill>
              <a:latin typeface="Baskerville Old Face" pitchFamily="18" charset="0"/>
            </a:endParaRPr>
          </a:p>
          <a:p>
            <a:pPr algn="ctr" eaLnBrk="1" hangingPunct="1">
              <a:defRPr/>
            </a:pPr>
            <a:r>
              <a:rPr lang="en-US" sz="4000" b="1" dirty="0">
                <a:solidFill>
                  <a:srgbClr val="000000"/>
                </a:solidFill>
                <a:latin typeface="Baskerville Old Face" pitchFamily="18" charset="0"/>
              </a:rPr>
              <a:t>(Template)</a:t>
            </a:r>
            <a:endParaRPr lang="en-US" sz="1200" dirty="0">
              <a:solidFill>
                <a:srgbClr val="000000"/>
              </a:solidFill>
              <a:latin typeface="Berlin Sans FB" pitchFamily="34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>
            <a:extLst>
              <a:ext uri="{FF2B5EF4-FFF2-40B4-BE49-F238E27FC236}">
                <a16:creationId xmlns:a16="http://schemas.microsoft.com/office/drawing/2014/main" id="{20F5DEB5-1366-1703-B02A-294EB77EE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Arial Rounded MT Bold" panose="020F0704030504030204" pitchFamily="34" charset="0"/>
              </a:rPr>
              <a:t>Sequence of Slides 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CAFABD7-8BE2-1D7D-7F5C-187AAA2ED326}"/>
              </a:ext>
            </a:extLst>
          </p:cNvPr>
          <p:cNvGraphicFramePr>
            <a:graphicFrameLocks noGrp="1"/>
          </p:cNvGraphicFramePr>
          <p:nvPr/>
        </p:nvGraphicFramePr>
        <p:xfrm>
          <a:off x="0" y="1143000"/>
          <a:ext cx="9144000" cy="57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45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S.No</a:t>
                      </a:r>
                      <a:r>
                        <a:rPr lang="en-US" sz="1800" dirty="0"/>
                        <a:t> </a:t>
                      </a:r>
                    </a:p>
                  </a:txBody>
                  <a:tcPr marT="45726" marB="4572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Slides </a:t>
                      </a:r>
                    </a:p>
                  </a:txBody>
                  <a:tcPr marT="45726" marB="4572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454">
                <a:tc>
                  <a:txBody>
                    <a:bodyPr/>
                    <a:lstStyle/>
                    <a:p>
                      <a:r>
                        <a:rPr lang="en-US" sz="1800" dirty="0"/>
                        <a:t>1.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 Rounded MT Bold" pitchFamily="34" charset="0"/>
                        </a:rPr>
                        <a:t>Student's Particulars </a:t>
                      </a: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454">
                <a:tc>
                  <a:txBody>
                    <a:bodyPr/>
                    <a:lstStyle/>
                    <a:p>
                      <a:r>
                        <a:rPr lang="en-US" sz="1800" dirty="0"/>
                        <a:t>2.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 Rounded MT Bold" pitchFamily="34" charset="0"/>
                        </a:rPr>
                        <a:t>Supervisor &amp; GEC Particulars </a:t>
                      </a: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454">
                <a:tc>
                  <a:txBody>
                    <a:bodyPr/>
                    <a:lstStyle/>
                    <a:p>
                      <a:r>
                        <a:rPr lang="en-US" sz="1800" dirty="0"/>
                        <a:t>3.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PhD Course Work </a:t>
                      </a: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643">
                <a:tc>
                  <a:txBody>
                    <a:bodyPr/>
                    <a:lstStyle/>
                    <a:p>
                      <a:r>
                        <a:rPr lang="en-US" sz="1800" dirty="0"/>
                        <a:t>4.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Qualifier Examination </a:t>
                      </a: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643">
                <a:tc>
                  <a:txBody>
                    <a:bodyPr/>
                    <a:lstStyle/>
                    <a:p>
                      <a:r>
                        <a:rPr lang="en-US" sz="1800" dirty="0"/>
                        <a:t>5.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Rules / Regulations Awareness</a:t>
                      </a: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75">
                <a:tc>
                  <a:txBody>
                    <a:bodyPr/>
                    <a:lstStyle/>
                    <a:p>
                      <a:r>
                        <a:rPr lang="en-US" sz="1800" dirty="0"/>
                        <a:t>6.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Tentative Roadmap - PhD Study</a:t>
                      </a: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2975">
                <a:tc>
                  <a:txBody>
                    <a:bodyPr/>
                    <a:lstStyle/>
                    <a:p>
                      <a:r>
                        <a:rPr lang="en-US" sz="1800" dirty="0"/>
                        <a:t>7.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Research Progress </a:t>
                      </a: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2975">
                <a:tc>
                  <a:txBody>
                    <a:bodyPr/>
                    <a:lstStyle/>
                    <a:p>
                      <a:r>
                        <a:rPr lang="en-US" sz="1800" dirty="0"/>
                        <a:t>8.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Duties of NUST PhD Fellowship (NPF)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(only for NPF awardees)</a:t>
                      </a: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2975">
                <a:tc>
                  <a:txBody>
                    <a:bodyPr/>
                    <a:lstStyle/>
                    <a:p>
                      <a:r>
                        <a:rPr lang="en-US" sz="1800" dirty="0"/>
                        <a:t>9.</a:t>
                      </a: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Summary of Publications </a:t>
                      </a: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>
            <a:extLst>
              <a:ext uri="{FF2B5EF4-FFF2-40B4-BE49-F238E27FC236}">
                <a16:creationId xmlns:a16="http://schemas.microsoft.com/office/drawing/2014/main" id="{D3C7EB76-81DD-CC1C-B7B7-6CCDD5D10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Arial Rounded MT Bold" panose="020F0704030504030204" pitchFamily="34" charset="0"/>
              </a:rPr>
              <a:t>Student's Particulars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A0E7F4F-CEE5-5BB5-2DA1-776E313DA2F1}"/>
              </a:ext>
            </a:extLst>
          </p:cNvPr>
          <p:cNvGraphicFramePr>
            <a:graphicFrameLocks noGrp="1"/>
          </p:cNvGraphicFramePr>
          <p:nvPr/>
        </p:nvGraphicFramePr>
        <p:xfrm>
          <a:off x="214313" y="2043113"/>
          <a:ext cx="8763000" cy="3243262"/>
        </p:xfrm>
        <a:graphic>
          <a:graphicData uri="http://schemas.openxmlformats.org/drawingml/2006/table">
            <a:tbl>
              <a:tblPr firstRow="1" lastRow="1" bandRow="1">
                <a:tableStyleId>{5940675A-B579-460E-94D1-54222C63F5DA}</a:tableStyleId>
              </a:tblPr>
              <a:tblGrid>
                <a:gridCol w="1843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6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3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5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Name </a:t>
                      </a: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Reg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No. </a:t>
                      </a: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Institution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Email </a:t>
                      </a: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7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Discipline</a:t>
                      </a:r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/Dept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PhD Admission Date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Degree Requirement Completion</a:t>
                      </a:r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date</a:t>
                      </a: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4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8" marB="45728" anchor="ctr"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8" marB="4572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Employed at</a:t>
                      </a: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Designation </a:t>
                      </a: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8" marB="457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D35D0C0-579F-94A0-6BE8-142CEDB1417D}"/>
              </a:ext>
            </a:extLst>
          </p:cNvPr>
          <p:cNvGraphicFramePr>
            <a:graphicFrameLocks noGrp="1"/>
          </p:cNvGraphicFramePr>
          <p:nvPr/>
        </p:nvGraphicFramePr>
        <p:xfrm>
          <a:off x="209550" y="1325563"/>
          <a:ext cx="8782050" cy="5794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1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1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627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943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</a:rPr>
                        <a:t>Report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r>
                        <a:rPr lang="en-US" sz="1600" baseline="0" dirty="0">
                          <a:solidFill>
                            <a:srgbClr val="000000"/>
                          </a:solidFill>
                          <a:latin typeface="+mn-lt"/>
                        </a:rPr>
                        <a:t>period </a:t>
                      </a:r>
                      <a:endParaRPr lang="en-US" sz="16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45" marB="457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</a:rPr>
                        <a:t>From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6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45" marB="457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45" marB="457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</a:rPr>
                        <a:t>To</a:t>
                      </a:r>
                    </a:p>
                  </a:txBody>
                  <a:tcPr marT="45745" marB="457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45" marB="457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</a:rPr>
                        <a:t>Date</a:t>
                      </a:r>
                    </a:p>
                  </a:txBody>
                  <a:tcPr marT="45745" marB="457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45" marB="457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6A27DF6-D293-E93D-C49A-5C0FAC72662B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5776913"/>
          <a:ext cx="8763000" cy="9286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868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itchFamily="34" charset="0"/>
                        </a:rPr>
                        <a:t>Title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itchFamily="34" charset="0"/>
                        </a:rPr>
                        <a:t> of Research 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T="45680" marB="456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0" marB="456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>
            <a:extLst>
              <a:ext uri="{FF2B5EF4-FFF2-40B4-BE49-F238E27FC236}">
                <a16:creationId xmlns:a16="http://schemas.microsoft.com/office/drawing/2014/main" id="{28BE2C41-8FE7-E30C-9C69-5A1241390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Arial Rounded MT Bold" panose="020F0704030504030204" pitchFamily="34" charset="0"/>
              </a:rPr>
              <a:t>Supervisor &amp; GEC Particulars 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7C11581-B01C-78F3-FAEC-AE0A4CC7D0AA}"/>
              </a:ext>
            </a:extLst>
          </p:cNvPr>
          <p:cNvGraphicFramePr>
            <a:graphicFrameLocks noGrp="1"/>
          </p:cNvGraphicFramePr>
          <p:nvPr/>
        </p:nvGraphicFramePr>
        <p:xfrm>
          <a:off x="127000" y="1465263"/>
          <a:ext cx="8788400" cy="1281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2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9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556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Name </a:t>
                      </a:r>
                    </a:p>
                  </a:txBody>
                  <a:tcPr marT="45651" marB="4565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651" marB="4565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Institution</a:t>
                      </a:r>
                      <a:r>
                        <a:rPr lang="en-US" sz="1800" baseline="0" dirty="0">
                          <a:solidFill>
                            <a:srgbClr val="000000"/>
                          </a:solidFill>
                        </a:rPr>
                        <a:t>  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651" marB="4565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651" marB="4565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556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Mobile No. </a:t>
                      </a:r>
                    </a:p>
                  </a:txBody>
                  <a:tcPr marT="45651" marB="4565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651" marB="4565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Email</a:t>
                      </a:r>
                    </a:p>
                  </a:txBody>
                  <a:tcPr marT="45651" marB="4565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@nust.edu.pk</a:t>
                      </a:r>
                    </a:p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651" marB="4565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A96841-6DE0-B149-A775-19FEBFFED01E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3048000"/>
          <a:ext cx="8839200" cy="3748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47">
                <a:tc>
                  <a:txBody>
                    <a:bodyPr/>
                    <a:lstStyle/>
                    <a:p>
                      <a:pPr algn="l"/>
                      <a:endParaRPr lang="en-US" sz="1800" b="1" dirty="0">
                        <a:solidFill>
                          <a:srgbClr val="000000"/>
                        </a:solidFill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00"/>
                          </a:solidFill>
                        </a:rPr>
                        <a:t>Name</a:t>
                      </a:r>
                    </a:p>
                    <a:p>
                      <a:pPr algn="ctr"/>
                      <a:endParaRPr lang="en-US" sz="1800" b="1" dirty="0">
                        <a:solidFill>
                          <a:srgbClr val="000000"/>
                        </a:solidFill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00"/>
                          </a:solidFill>
                        </a:rPr>
                        <a:t>Institution/Organization</a:t>
                      </a:r>
                    </a:p>
                  </a:txBody>
                  <a:tcPr marT="45724" marB="457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</a:rPr>
                        <a:t>Co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</a:rPr>
                        <a:t> Supervisor</a:t>
                      </a:r>
                      <a:endParaRPr lang="en-US" sz="1800" b="1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sz="1800" dirty="0"/>
                    </a:p>
                  </a:txBody>
                  <a:tcPr marT="45724" marB="4572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i="1" dirty="0">
                          <a:solidFill>
                            <a:srgbClr val="000000"/>
                          </a:solidFill>
                        </a:rPr>
                        <a:t>(if appointed)</a:t>
                      </a:r>
                    </a:p>
                  </a:txBody>
                  <a:tcPr marT="45724" marB="457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56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</a:rPr>
                        <a:t>G.E.C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</a:rPr>
                        <a:t> Members </a:t>
                      </a:r>
                      <a:endParaRPr lang="en-US" sz="1800" b="1" dirty="0">
                        <a:solidFill>
                          <a:srgbClr val="000000"/>
                        </a:solidFill>
                      </a:endParaRPr>
                    </a:p>
                    <a:p>
                      <a:pPr algn="l"/>
                      <a:endParaRPr lang="en-US" sz="1800" b="1" dirty="0">
                        <a:solidFill>
                          <a:srgbClr val="000000"/>
                        </a:solidFill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56">
                <a:tc vMerge="1">
                  <a:txBody>
                    <a:bodyPr/>
                    <a:lstStyle/>
                    <a:p>
                      <a:pPr algn="l"/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8969">
                <a:tc vMerge="1">
                  <a:txBody>
                    <a:bodyPr/>
                    <a:lstStyle/>
                    <a:p>
                      <a:pPr algn="l"/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i="1" dirty="0">
                          <a:solidFill>
                            <a:srgbClr val="000000"/>
                          </a:solidFill>
                        </a:rPr>
                        <a:t>(External)</a:t>
                      </a:r>
                    </a:p>
                  </a:txBody>
                  <a:tcPr marT="45724" marB="457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>
            <a:extLst>
              <a:ext uri="{FF2B5EF4-FFF2-40B4-BE49-F238E27FC236}">
                <a16:creationId xmlns:a16="http://schemas.microsoft.com/office/drawing/2014/main" id="{DB4CBA3F-C847-8E7C-347A-21CDF151B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4450" y="87313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Arial Rounded MT Bold" panose="020F0704030504030204" pitchFamily="34" charset="0"/>
              </a:rPr>
              <a:t>PhD Course Work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566190A-5927-2E5C-B47E-6B3357D4BA87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371600"/>
          <a:ext cx="8763000" cy="462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6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2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0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2298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S.No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Code </a:t>
                      </a: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600" b="1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Courses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Sem</a:t>
                      </a: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Grade </a:t>
                      </a: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Institution </a:t>
                      </a: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Remarks</a:t>
                      </a: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1.</a:t>
                      </a: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i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AB123</a:t>
                      </a: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Fluid Dynamics </a:t>
                      </a: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Fall 23</a:t>
                      </a: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A</a:t>
                      </a: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i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PNEC </a:t>
                      </a: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i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Qualified/in-progress </a:t>
                      </a: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5093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09" marB="45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BED1792-8C13-A9C9-589D-3EF303E85F1F}"/>
              </a:ext>
            </a:extLst>
          </p:cNvPr>
          <p:cNvSpPr txBox="1"/>
          <p:nvPr/>
        </p:nvSpPr>
        <p:spPr>
          <a:xfrm>
            <a:off x="152400" y="4792663"/>
            <a:ext cx="8750300" cy="461962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 	</a:t>
            </a:r>
            <a:r>
              <a:rPr lang="en-US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 mention semester as Fall, Spring or Summer followed by respective academic year</a:t>
            </a:r>
          </a:p>
          <a:p>
            <a:pPr>
              <a:defRPr/>
            </a:pPr>
            <a:r>
              <a:rPr lang="en-US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</a:t>
            </a: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may add as many table rows as you want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8C12600-C029-BFB5-DFEB-DA939B54F9CA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5254625"/>
          <a:ext cx="8750300" cy="1527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6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3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89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Credits Completed  PhD</a:t>
                      </a:r>
                    </a:p>
                  </a:txBody>
                  <a:tcPr marT="45676" marB="456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Overall CGPA in PhD</a:t>
                      </a:r>
                    </a:p>
                  </a:txBody>
                  <a:tcPr marT="45676" marB="4567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27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800" b="1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800" b="1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800" b="1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T="45676" marB="456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800" b="1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800" b="1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T="45676" marB="456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">
            <a:extLst>
              <a:ext uri="{FF2B5EF4-FFF2-40B4-BE49-F238E27FC236}">
                <a16:creationId xmlns:a16="http://schemas.microsoft.com/office/drawing/2014/main" id="{F7485BD1-A868-1D46-DCE6-9F47F908C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4450" y="87313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Arial Rounded MT Bold" panose="020F0704030504030204" pitchFamily="34" charset="0"/>
              </a:rPr>
              <a:t>PhD Qualifier Examination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E160734-0BC7-6F26-B084-4FBE507E2C8E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2438400"/>
          <a:ext cx="8534400" cy="266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7724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00"/>
                          </a:solidFill>
                        </a:rPr>
                        <a:t>Qualifier Part A </a:t>
                      </a: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Passed/Failed in first attempt/not attempted  </a:t>
                      </a: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Attempt Date:</a:t>
                      </a: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724">
                <a:tc vMerge="1">
                  <a:txBody>
                    <a:bodyPr/>
                    <a:lstStyle/>
                    <a:p>
                      <a:endParaRPr lang="en-P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Notification Date:</a:t>
                      </a: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776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00"/>
                          </a:solidFill>
                        </a:rPr>
                        <a:t>Qualifier Part B</a:t>
                      </a: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Passed/Failed in first attempt/not attempted  </a:t>
                      </a:r>
                    </a:p>
                    <a:p>
                      <a:pPr algn="ctr"/>
                      <a:endParaRPr lang="en-PK" dirty="0"/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Attempt Date:</a:t>
                      </a: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776">
                <a:tc vMerge="1">
                  <a:txBody>
                    <a:bodyPr/>
                    <a:lstStyle/>
                    <a:p>
                      <a:endParaRPr lang="en-P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Notification Date:</a:t>
                      </a: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>
            <a:extLst>
              <a:ext uri="{FF2B5EF4-FFF2-40B4-BE49-F238E27FC236}">
                <a16:creationId xmlns:a16="http://schemas.microsoft.com/office/drawing/2014/main" id="{9041E5E0-D337-0EE6-B6AC-FB8DDEEA9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Arial Rounded MT Bold" panose="020F0704030504030204" pitchFamily="34" charset="0"/>
              </a:rPr>
              <a:t>Rules / Regulations Awareness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BD050A6-ECB0-78AF-C488-B0446C151A53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1447800"/>
          <a:ext cx="8534400" cy="4789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86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0433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Are</a:t>
                      </a:r>
                      <a:r>
                        <a:rPr lang="en-US" sz="1800" baseline="0" dirty="0">
                          <a:solidFill>
                            <a:srgbClr val="000000"/>
                          </a:solidFill>
                        </a:rPr>
                        <a:t> you aware of the last date to complete thesis? Please Mention date.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37" marB="4573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33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Are you aware of the regulations and schedule</a:t>
                      </a:r>
                      <a:r>
                        <a:rPr lang="en-US" sz="1800" baseline="0" dirty="0">
                          <a:solidFill>
                            <a:srgbClr val="000000"/>
                          </a:solidFill>
                        </a:rPr>
                        <a:t> of the University for PhD Programs?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37" marB="4573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86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Are you aware of the </a:t>
                      </a:r>
                      <a:r>
                        <a:rPr lang="en-US" sz="1800" baseline="0" dirty="0">
                          <a:solidFill>
                            <a:srgbClr val="000000"/>
                          </a:solidFill>
                        </a:rPr>
                        <a:t>plagiarism policy?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37" marB="4573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108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Have you read the PhD NUST Policy</a:t>
                      </a:r>
                      <a:r>
                        <a:rPr lang="en-US" sz="1800" baseline="0" dirty="0">
                          <a:solidFill>
                            <a:srgbClr val="000000"/>
                          </a:solidFill>
                        </a:rPr>
                        <a:t>?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37" marB="4573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2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Did you</a:t>
                      </a:r>
                      <a:r>
                        <a:rPr lang="en-US" sz="1800" baseline="0" dirty="0">
                          <a:solidFill>
                            <a:srgbClr val="000000"/>
                          </a:solidFill>
                        </a:rPr>
                        <a:t> attend any PhD thesis </a:t>
                      </a:r>
                      <a:r>
                        <a:rPr lang="en-US" sz="1800" baseline="0" dirty="0" err="1">
                          <a:solidFill>
                            <a:srgbClr val="000000"/>
                          </a:solidFill>
                        </a:rPr>
                        <a:t>Defences</a:t>
                      </a:r>
                      <a:r>
                        <a:rPr lang="en-US" sz="1800" baseline="0" dirty="0">
                          <a:solidFill>
                            <a:srgbClr val="000000"/>
                          </a:solidFill>
                        </a:rPr>
                        <a:t> / International /National Conferences?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 </a:t>
                      </a:r>
                    </a:p>
                  </a:txBody>
                  <a:tcPr marT="45737" marB="4573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777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If</a:t>
                      </a:r>
                      <a:r>
                        <a:rPr lang="en-US" sz="1800" baseline="0" dirty="0">
                          <a:solidFill>
                            <a:srgbClr val="000000"/>
                          </a:solidFill>
                        </a:rPr>
                        <a:t> Yes ( Mention no of Thesis Seminars Attended ) 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37" marB="4573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777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</a:rPr>
                        <a:t>Have you read NPF policy? (only for NPF awardees)</a:t>
                      </a:r>
                    </a:p>
                  </a:txBody>
                  <a:tcPr marT="45737" marB="4573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T="45737" marB="4573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">
            <a:extLst>
              <a:ext uri="{FF2B5EF4-FFF2-40B4-BE49-F238E27FC236}">
                <a16:creationId xmlns:a16="http://schemas.microsoft.com/office/drawing/2014/main" id="{3A840B82-7597-6AAB-9D73-591DAE87D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Arial Rounded MT Bold" panose="020F0704030504030204" pitchFamily="34" charset="0"/>
              </a:rPr>
              <a:t>Tentative Roadmap</a:t>
            </a:r>
            <a:r>
              <a:rPr lang="en-US" altLang="en-US" sz="3600">
                <a:latin typeface="Arial Rounded MT Bold" panose="020F0704030504030204" pitchFamily="34" charset="0"/>
              </a:rPr>
              <a:t> - </a:t>
            </a:r>
            <a:r>
              <a:rPr lang="en-US" altLang="en-US" sz="4400">
                <a:latin typeface="Arial Rounded MT Bold" panose="020F0704030504030204" pitchFamily="34" charset="0"/>
              </a:rPr>
              <a:t>PhD Study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5BF3EB8-3758-A22C-6AB8-2DBC464402E6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447800"/>
          <a:ext cx="8874125" cy="45085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7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0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3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S.No</a:t>
                      </a:r>
                      <a:endParaRPr lang="en-US" sz="1800" b="1" kern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91433" marR="914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Activity </a:t>
                      </a:r>
                    </a:p>
                  </a:txBody>
                  <a:tcPr marL="91433" marR="914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Target Date</a:t>
                      </a:r>
                    </a:p>
                  </a:txBody>
                  <a:tcPr marL="91433" marR="914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Remarks</a:t>
                      </a:r>
                    </a:p>
                  </a:txBody>
                  <a:tcPr marL="91433" marR="914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1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1.</a:t>
                      </a: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Course work</a:t>
                      </a: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1-1-2000</a:t>
                      </a: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Qualified</a:t>
                      </a: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2.</a:t>
                      </a: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Qualifier Part</a:t>
                      </a:r>
                      <a:r>
                        <a:rPr lang="en-US" b="1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A attempted</a:t>
                      </a:r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1-1-2000</a:t>
                      </a: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Qualified</a:t>
                      </a: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3.</a:t>
                      </a: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Qualifier Part</a:t>
                      </a:r>
                      <a:r>
                        <a:rPr lang="en-US" b="1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B attempted</a:t>
                      </a:r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1-1-2000</a:t>
                      </a: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Qualified</a:t>
                      </a: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3" marR="914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1824BD3-A2DB-5420-2EFF-6522D0BFA528}"/>
              </a:ext>
            </a:extLst>
          </p:cNvPr>
          <p:cNvSpPr txBox="1"/>
          <p:nvPr/>
        </p:nvSpPr>
        <p:spPr>
          <a:xfrm>
            <a:off x="3200400" y="6248400"/>
            <a:ext cx="57197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Note: </a:t>
            </a:r>
            <a:r>
              <a:rPr lang="en-US" sz="1600" dirty="0">
                <a:solidFill>
                  <a:srgbClr val="000000"/>
                </a:solidFill>
              </a:rPr>
              <a:t>You may add as many table rows as you want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646330C-D0D9-557C-0F09-8FF061D47774}"/>
              </a:ext>
            </a:extLst>
          </p:cNvPr>
          <p:cNvSpPr/>
          <p:nvPr/>
        </p:nvSpPr>
        <p:spPr>
          <a:xfrm>
            <a:off x="-76200" y="819150"/>
            <a:ext cx="929640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Please mention detailed future road map specifically the research plan 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lobe 3">
    <a:dk1>
      <a:srgbClr val="003B76"/>
    </a:dk1>
    <a:lt1>
      <a:srgbClr val="FFFFFF"/>
    </a:lt1>
    <a:dk2>
      <a:srgbClr val="0066CC"/>
    </a:dk2>
    <a:lt2>
      <a:srgbClr val="CCECFF"/>
    </a:lt2>
    <a:accent1>
      <a:srgbClr val="33CCCC"/>
    </a:accent1>
    <a:accent2>
      <a:srgbClr val="66CCFF"/>
    </a:accent2>
    <a:accent3>
      <a:srgbClr val="AAB8E2"/>
    </a:accent3>
    <a:accent4>
      <a:srgbClr val="DADADA"/>
    </a:accent4>
    <a:accent5>
      <a:srgbClr val="ADE2E2"/>
    </a:accent5>
    <a:accent6>
      <a:srgbClr val="5CB9E7"/>
    </a:accent6>
    <a:hlink>
      <a:srgbClr val="FFFFCC"/>
    </a:hlink>
    <a:folHlink>
      <a:srgbClr val="FFCC66"/>
    </a:folHlink>
  </a:clrScheme>
</a:themeOverride>
</file>

<file path=ppt/theme/themeOverride2.xml><?xml version="1.0" encoding="utf-8"?>
<a:themeOverride xmlns:a="http://schemas.openxmlformats.org/drawingml/2006/main">
  <a:clrScheme name="Globe 3">
    <a:dk1>
      <a:srgbClr val="003B76"/>
    </a:dk1>
    <a:lt1>
      <a:srgbClr val="FFFFFF"/>
    </a:lt1>
    <a:dk2>
      <a:srgbClr val="0066CC"/>
    </a:dk2>
    <a:lt2>
      <a:srgbClr val="CCECFF"/>
    </a:lt2>
    <a:accent1>
      <a:srgbClr val="33CCCC"/>
    </a:accent1>
    <a:accent2>
      <a:srgbClr val="66CCFF"/>
    </a:accent2>
    <a:accent3>
      <a:srgbClr val="AAB8E2"/>
    </a:accent3>
    <a:accent4>
      <a:srgbClr val="DADADA"/>
    </a:accent4>
    <a:accent5>
      <a:srgbClr val="ADE2E2"/>
    </a:accent5>
    <a:accent6>
      <a:srgbClr val="5CB9E7"/>
    </a:accent6>
    <a:hlink>
      <a:srgbClr val="FFFFCC"/>
    </a:hlink>
    <a:folHlink>
      <a:srgbClr val="FFCC66"/>
    </a:folHlink>
  </a:clrScheme>
</a:themeOverride>
</file>

<file path=ppt/theme/themeOverride3.xml><?xml version="1.0" encoding="utf-8"?>
<a:themeOverride xmlns:a="http://schemas.openxmlformats.org/drawingml/2006/main">
  <a:clrScheme name="Globe 3">
    <a:dk1>
      <a:srgbClr val="003B76"/>
    </a:dk1>
    <a:lt1>
      <a:srgbClr val="FFFFFF"/>
    </a:lt1>
    <a:dk2>
      <a:srgbClr val="0066CC"/>
    </a:dk2>
    <a:lt2>
      <a:srgbClr val="CCECFF"/>
    </a:lt2>
    <a:accent1>
      <a:srgbClr val="33CCCC"/>
    </a:accent1>
    <a:accent2>
      <a:srgbClr val="66CCFF"/>
    </a:accent2>
    <a:accent3>
      <a:srgbClr val="AAB8E2"/>
    </a:accent3>
    <a:accent4>
      <a:srgbClr val="DADADA"/>
    </a:accent4>
    <a:accent5>
      <a:srgbClr val="ADE2E2"/>
    </a:accent5>
    <a:accent6>
      <a:srgbClr val="5CB9E7"/>
    </a:accent6>
    <a:hlink>
      <a:srgbClr val="FFFFCC"/>
    </a:hlink>
    <a:folHlink>
      <a:srgbClr val="FFCC66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 Download" ma:contentTypeID="0x0101000EF37CD12D91FA40B74507EB466C1ACC0020FB1651A67CAE4496E2F776763B960B" ma:contentTypeVersion="8" ma:contentTypeDescription="" ma:contentTypeScope="" ma:versionID="ac996489a9d39eaff153af424f456947">
  <xsd:schema xmlns:xsd="http://www.w3.org/2001/XMLSchema" xmlns:xs="http://www.w3.org/2001/XMLSchema" xmlns:p="http://schemas.microsoft.com/office/2006/metadata/properties" xmlns:ns2="3518ac3d-7868-45f1-bbf0-799f8fa82881" targetNamespace="http://schemas.microsoft.com/office/2006/metadata/properties" ma:root="true" ma:fieldsID="1f084fabbcec0440562de8787af45d31" ns2:_="">
    <xsd:import namespace="3518ac3d-7868-45f1-bbf0-799f8fa82881"/>
    <xsd:element name="properties">
      <xsd:complexType>
        <xsd:sequence>
          <xsd:element name="documentManagement">
            <xsd:complexType>
              <xsd:all>
                <xsd:element ref="ns2:Download_x0020_Category"/>
                <xsd:element ref="ns2:Download_x0020_Category_x003a_ID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18ac3d-7868-45f1-bbf0-799f8fa82881" elementFormDefault="qualified">
    <xsd:import namespace="http://schemas.microsoft.com/office/2006/documentManagement/types"/>
    <xsd:import namespace="http://schemas.microsoft.com/office/infopath/2007/PartnerControls"/>
    <xsd:element name="Download_x0020_Category" ma:index="8" ma:displayName="Download Category" ma:indexed="true" ma:list="{bb1bbc2c-92b2-49c4-ab2a-7555c0e013ad}" ma:internalName="Download_x0020_Category" ma:showField="Title">
      <xsd:simpleType>
        <xsd:restriction base="dms:Lookup"/>
      </xsd:simpleType>
    </xsd:element>
    <xsd:element name="Download_x0020_Category_x003a_ID" ma:index="9" nillable="true" ma:displayName="Download Category:ID" ma:list="{bb1bbc2c-92b2-49c4-ab2a-7555c0e013ad}" ma:internalName="Download_x0020_Category_x003a_ID" ma:readOnly="true" ma:showField="ID" ma:web="6f63d291-ae59-47f7-9235-1a6ccedd6213">
      <xsd:simpleType>
        <xsd:restriction base="dms:Lookup"/>
      </xsd:simpleType>
    </xsd:element>
    <xsd:element name="Priority" ma:index="10" nillable="true" ma:displayName="Priority" ma:internalName="Priority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0AA434-DD41-4669-BF55-6B7A193E4C6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94A44E4F-6547-4E1E-926A-18AC4574DD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18ac3d-7868-45f1-bbf0-799f8fa828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F22F57-C3CD-41E1-93BA-27F2567310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2880</TotalTime>
  <Words>517</Words>
  <Application>Microsoft Office PowerPoint</Application>
  <PresentationFormat>On-screen Show (4:3)</PresentationFormat>
  <Paragraphs>168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Verdana</vt:lpstr>
      <vt:lpstr>Arial</vt:lpstr>
      <vt:lpstr>Wingdings</vt:lpstr>
      <vt:lpstr>Calibri</vt:lpstr>
      <vt:lpstr>Times New Roman</vt:lpstr>
      <vt:lpstr>Arial Rounded MT Bold</vt:lpstr>
      <vt:lpstr>Baskerville Old Face</vt:lpstr>
      <vt:lpstr>Berlin Sans FB</vt:lpstr>
      <vt:lpstr>Globe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 Progress Presentation Template</dc:title>
  <dc:subject>6th Postgraduate Convocation - 2009</dc:subject>
  <dc:creator>Muzammil</dc:creator>
  <cp:lastModifiedBy>Tanveer Ahmed</cp:lastModifiedBy>
  <cp:revision>999</cp:revision>
  <cp:lastPrinted>2023-06-15T04:20:46Z</cp:lastPrinted>
  <dcterms:created xsi:type="dcterms:W3CDTF">1601-01-01T00:00:00Z</dcterms:created>
  <dcterms:modified xsi:type="dcterms:W3CDTF">2024-12-30T12:05:22Z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wnload Category">
    <vt:lpwstr>24</vt:lpwstr>
  </property>
  <property fmtid="{D5CDD505-2E9C-101B-9397-08002B2CF9AE}" pid="3" name="Priority">
    <vt:lpwstr/>
  </property>
</Properties>
</file>